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793F"/>
    <a:srgbClr val="EC833D"/>
    <a:srgbClr val="E161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96" d="100"/>
          <a:sy n="96" d="100"/>
        </p:scale>
        <p:origin x="5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A708-91E3-305B-B2D1-D647D9270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FCA3B6-B751-2D84-CE67-6891AE3E49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A5E2C-8904-9358-E565-E27619916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2B44F-9FF6-4CA6-A02F-1D6F0EC4DB19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12AB0-9040-4E5C-23F8-1914BA9CA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F781B-1E6F-E13C-B51B-DE25C3254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665B3-7164-437A-B4AF-0C4F61459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30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DEB06-5403-D5A1-91D2-3157FF3D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897FB6-B2F7-CA8B-1430-2CC0DDD7F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13D13-8370-1853-B9C8-81E8A62A2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2B44F-9FF6-4CA6-A02F-1D6F0EC4DB19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5F45E-ACE7-A633-382C-80E0F9CCB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8203F-2968-6FD7-9CB9-007F1F7C0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665B3-7164-437A-B4AF-0C4F61459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853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FC2EB2-D22B-6B63-F33B-919C7F2572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206333-2D00-5D19-6201-AFB6459253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AEA68-4F48-E837-001E-6C5D57D5A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2B44F-9FF6-4CA6-A02F-1D6F0EC4DB19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90D137-663C-5866-9156-14FC43FD6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CEB29-779C-8E20-A628-871B456E9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665B3-7164-437A-B4AF-0C4F61459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70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9851A-4433-1371-6670-CCD9D12E8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AC7CF-A782-595A-F382-D569B7B79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12631-D706-2F61-52EB-973C796C3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2B44F-9FF6-4CA6-A02F-1D6F0EC4DB19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24D89-3F05-374C-7A7F-8088BA6BB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268C-ABC1-5ED4-2060-2B65801F3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665B3-7164-437A-B4AF-0C4F61459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847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970F4-10E4-8E4B-457C-700FCAAF6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37AFA6-EA6C-34FA-9227-FBB61A6F5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D731A2-3641-BEBE-07F4-E82D6113C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2B44F-9FF6-4CA6-A02F-1D6F0EC4DB19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C490F-9FC1-F636-E881-9618BA857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4698B-EB6A-183A-1EDB-2EA821AC7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665B3-7164-437A-B4AF-0C4F61459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963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D57FA-5799-79C3-5D15-759447FF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18C5F-DCE5-E6BE-2E17-0412114897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EB9095-739B-26A8-538B-89036CB208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DB82A-4740-198E-9B65-3F5DF7496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2B44F-9FF6-4CA6-A02F-1D6F0EC4DB19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CB606-0E55-B6F3-A7CF-07E719A43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921815-9F92-6D49-EFFA-8A09C5720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665B3-7164-437A-B4AF-0C4F61459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322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CBD6C-0DBD-9E60-46F8-B768F4BF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C146B-2967-3BE9-5318-3DC0501D9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B9941F-D70D-97CF-789A-009BC5CE3C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5772D9-4438-89B1-B4FA-E5AAC632EE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700C23-36E5-3217-5E65-EBB5D1964F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A62439-0454-BBC4-155C-3BFB84C74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2B44F-9FF6-4CA6-A02F-1D6F0EC4DB19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4C95C2-288B-DB0B-8262-59B89ABAF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376B50-3C57-307E-3DF0-6C62896B9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665B3-7164-437A-B4AF-0C4F61459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74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55708-491A-36D2-8004-29C6E4F00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FF2177-E063-DA0D-A1A1-35FFDAD35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2B44F-9FF6-4CA6-A02F-1D6F0EC4DB19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166224-9B8A-EC3C-4D7C-62434B4BC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9E236D-1E93-E696-6934-797F00726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665B3-7164-437A-B4AF-0C4F61459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350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EFD1DD-BFE2-57BE-57B9-84DE9CEB3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2B44F-9FF6-4CA6-A02F-1D6F0EC4DB19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52C662-499A-A0C6-4975-7876039F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B7B393-F59E-EF0A-3DA3-75E6D935F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665B3-7164-437A-B4AF-0C4F61459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143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36755-9F5B-38F7-B20E-66FA80954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D98C5-8930-7995-81CE-84A9D6C20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FB2B27-6161-3D2D-E403-7128B519B9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88D812-7452-A80A-7845-0B63ED757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2B44F-9FF6-4CA6-A02F-1D6F0EC4DB19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45E54D-36BD-F618-CC93-BDDB8653D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6C2C51-6233-4736-3E66-B7A0C4DD4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665B3-7164-437A-B4AF-0C4F61459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416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83DCF-3FA6-B901-6C93-42515FB42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A7F650-498B-9DC5-EABD-D23BC3377F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F5C325-D575-20A9-B37D-1C90787E0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D3AB90-60E6-88E5-A333-2143A6926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2B44F-9FF6-4CA6-A02F-1D6F0EC4DB19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160001-C5A1-EB06-C6B7-02F122EA9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C8804D-6F73-ED9C-A44B-8F55F7E6F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665B3-7164-437A-B4AF-0C4F61459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168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67AA9B-807E-7E5B-3CB0-AA715B4C7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3A7D39-F3ED-6F3E-70D4-46B4F1E07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264937-7B15-CA1A-A511-32C315AE54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2B44F-9FF6-4CA6-A02F-1D6F0EC4DB19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838E8-154B-5DF2-8B10-DB02AF8E7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D1BE1-2D25-B2BF-D3F7-BACE08EC5D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665B3-7164-437A-B4AF-0C4F61459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19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15.png"/><Relationship Id="rId12" Type="http://schemas.openxmlformats.org/officeDocument/2006/relationships/image" Target="NULL"/><Relationship Id="rId17" Type="http://schemas.openxmlformats.org/officeDocument/2006/relationships/image" Target="../media/image22.png"/><Relationship Id="rId2" Type="http://schemas.openxmlformats.org/officeDocument/2006/relationships/image" Target="../media/image6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15" Type="http://schemas.openxmlformats.org/officeDocument/2006/relationships/image" Target="../media/image20.png"/><Relationship Id="rId4" Type="http://schemas.openxmlformats.org/officeDocument/2006/relationships/image" Target="../media/image160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DF845369-A49B-F090-4142-52C9A62AD0E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7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3048"/>
          <a:stretch/>
        </p:blipFill>
        <p:spPr>
          <a:xfrm>
            <a:off x="0" y="1"/>
            <a:ext cx="12192000" cy="6122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B0030F-FBFF-300F-9BFB-C50F7737D3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b="1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Robustification of Behavioral Designs against Environmental Deviations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758C6B-7AB8-4DC4-DC78-8C58533A7F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28283"/>
            <a:ext cx="9753600" cy="2295439"/>
          </a:xfrm>
        </p:spPr>
        <p:txBody>
          <a:bodyPr>
            <a:normAutofit/>
          </a:bodyPr>
          <a:lstStyle/>
          <a:p>
            <a:pPr algn="l">
              <a:spcAft>
                <a:spcPts val="1200"/>
              </a:spcAft>
            </a:pPr>
            <a:r>
              <a:rPr lang="en-US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Changjian Zhang</a:t>
            </a:r>
            <a:r>
              <a:rPr lang="en-US" i="0" u="none" strike="noStrike" baseline="30000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en-US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Tarang Saluja</a:t>
            </a:r>
            <a:r>
              <a:rPr lang="en-US" b="0" i="0" u="none" strike="noStrike" baseline="300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, Rômulo Meira-Góes</a:t>
            </a:r>
            <a:r>
              <a:rPr lang="en-US" b="0" i="0" u="none" strike="noStrike" baseline="30000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en-US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, Matthew Bolton</a:t>
            </a:r>
            <a:r>
              <a:rPr lang="en-US" b="0" i="0" u="none" strike="noStrike" baseline="30000" dirty="0"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  <a:r>
              <a:rPr lang="en-US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, David Garlan</a:t>
            </a:r>
            <a:r>
              <a:rPr lang="en-US" b="0" i="0" u="none" strike="noStrike" baseline="30000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en-US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, Eunsuk Kang</a:t>
            </a:r>
            <a:r>
              <a:rPr lang="en-US" b="0" i="0" u="none" strike="noStrike" baseline="30000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endParaRPr lang="en-US" baseline="30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>
              <a:spcBef>
                <a:spcPts val="600"/>
              </a:spcBef>
            </a:pPr>
            <a:r>
              <a:rPr lang="en-US" sz="1600" b="0" i="0" u="none" strike="noStrike" baseline="30000" dirty="0">
                <a:latin typeface="Cambria" panose="02040503050406030204" pitchFamily="18" charset="0"/>
                <a:ea typeface="Cambria" panose="02040503050406030204" pitchFamily="18" charset="0"/>
              </a:rPr>
              <a:t>1.</a:t>
            </a:r>
            <a:r>
              <a:rPr lang="en-US" sz="16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 Carnegie Mellon University</a:t>
            </a:r>
          </a:p>
          <a:p>
            <a:pPr algn="l">
              <a:spcBef>
                <a:spcPts val="600"/>
              </a:spcBef>
            </a:pPr>
            <a:r>
              <a:rPr lang="en-US" sz="1600" b="0" i="0" u="none" strike="noStrike" baseline="30000" dirty="0">
                <a:latin typeface="Cambria" panose="02040503050406030204" pitchFamily="18" charset="0"/>
                <a:ea typeface="Cambria" panose="02040503050406030204" pitchFamily="18" charset="0"/>
              </a:rPr>
              <a:t>2.</a:t>
            </a:r>
            <a:r>
              <a:rPr lang="en-US" sz="16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 Swarthmore College</a:t>
            </a:r>
          </a:p>
          <a:p>
            <a:pPr algn="l">
              <a:spcBef>
                <a:spcPts val="600"/>
              </a:spcBef>
            </a:pPr>
            <a:r>
              <a:rPr lang="en-US" sz="1600" b="0" i="0" u="none" strike="noStrike" baseline="30000" dirty="0">
                <a:latin typeface="Cambria" panose="02040503050406030204" pitchFamily="18" charset="0"/>
                <a:ea typeface="Cambria" panose="02040503050406030204" pitchFamily="18" charset="0"/>
              </a:rPr>
              <a:t>3.</a:t>
            </a:r>
            <a:r>
              <a:rPr lang="en-US" sz="16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 The Pennsylvania State University</a:t>
            </a:r>
          </a:p>
          <a:p>
            <a:pPr algn="l">
              <a:spcBef>
                <a:spcPts val="600"/>
              </a:spcBef>
            </a:pPr>
            <a:r>
              <a:rPr lang="en-US" sz="1600" b="0" i="0" u="none" strike="noStrike" baseline="30000" dirty="0">
                <a:latin typeface="Cambria" panose="02040503050406030204" pitchFamily="18" charset="0"/>
                <a:ea typeface="Cambria" panose="02040503050406030204" pitchFamily="18" charset="0"/>
              </a:rPr>
              <a:t>4. </a:t>
            </a:r>
            <a:r>
              <a:rPr lang="en-US" sz="16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University of Virginia</a:t>
            </a:r>
            <a:endParaRPr lang="en-US" sz="1600" baseline="30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68B5A527-9D40-9D5C-86F3-9EFC94042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58" y="6258189"/>
            <a:ext cx="2814084" cy="532953"/>
          </a:xfrm>
          <a:prstGeom prst="rect">
            <a:avLst/>
          </a:prstGeom>
        </p:spPr>
      </p:pic>
      <p:pic>
        <p:nvPicPr>
          <p:cNvPr id="9" name="Google Shape;51;p12">
            <a:extLst>
              <a:ext uri="{FF2B5EF4-FFF2-40B4-BE49-F238E27FC236}">
                <a16:creationId xmlns:a16="http://schemas.microsoft.com/office/drawing/2014/main" id="{449408D0-9B3D-3F3A-F500-80886AD6AF5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1915" y="6258189"/>
            <a:ext cx="2974085" cy="532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A11A0763-3637-2EB9-B00A-A062D0F926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454" y="5188906"/>
            <a:ext cx="2471588" cy="1602236"/>
          </a:xfrm>
          <a:prstGeom prst="rect">
            <a:avLst/>
          </a:prstGeom>
        </p:spPr>
      </p:pic>
      <p:pic>
        <p:nvPicPr>
          <p:cNvPr id="24" name="Picture 23" descr="Qr code&#10;&#10;Description automatically generated">
            <a:extLst>
              <a:ext uri="{FF2B5EF4-FFF2-40B4-BE49-F238E27FC236}">
                <a16:creationId xmlns:a16="http://schemas.microsoft.com/office/drawing/2014/main" id="{BBFDD57A-75DE-5532-BBB7-9AAE454BBAF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2" t="7334" r="7156" b="7889"/>
          <a:stretch/>
        </p:blipFill>
        <p:spPr>
          <a:xfrm>
            <a:off x="8709062" y="6122195"/>
            <a:ext cx="748342" cy="7358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B1FE600-FB52-A2AC-4A19-97D93187340A}"/>
              </a:ext>
            </a:extLst>
          </p:cNvPr>
          <p:cNvSpPr txBox="1"/>
          <p:nvPr/>
        </p:nvSpPr>
        <p:spPr>
          <a:xfrm>
            <a:off x="6838950" y="6193412"/>
            <a:ext cx="1870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egoe Print" panose="02000600000000000000" pitchFamily="2" charset="0"/>
              </a:rPr>
              <a:t>READ OUR PAPER HERE!</a:t>
            </a:r>
          </a:p>
        </p:txBody>
      </p:sp>
    </p:spTree>
    <p:extLst>
      <p:ext uri="{BB962C8B-B14F-4D97-AF65-F5344CB8AC3E}">
        <p14:creationId xmlns:p14="http://schemas.microsoft.com/office/powerpoint/2010/main" val="2629786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C1636EB7-318E-EF50-5CE9-C3D17520672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118C1D-5DCE-6748-19D7-45DAA04A3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Introduction and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F5505-4DC3-60B0-C467-5C13590A9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822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1" i="1" dirty="0">
                <a:latin typeface="Cambria" panose="02040503050406030204" pitchFamily="18" charset="0"/>
                <a:ea typeface="Cambria" panose="02040503050406030204" pitchFamily="18" charset="0"/>
              </a:rPr>
              <a:t>B</a:t>
            </a:r>
            <a:r>
              <a:rPr lang="en-US" sz="2400" b="1" i="1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ehavioral robustification, </a:t>
            </a:r>
            <a:r>
              <a:rPr lang="en-US" sz="24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 technique that systematically improves the robustness of a system.</a:t>
            </a:r>
          </a:p>
          <a:p>
            <a:pPr marL="0" indent="0">
              <a:lnSpc>
                <a:spcPct val="120000"/>
              </a:lnSpc>
              <a:spcBef>
                <a:spcPts val="1600"/>
              </a:spcBef>
              <a:buNone/>
            </a:pPr>
            <a:r>
              <a:rPr lang="en-US" sz="24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 definition of </a:t>
            </a:r>
            <a:r>
              <a:rPr lang="en-US" sz="2400" b="1" i="1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robustification</a:t>
            </a:r>
            <a:r>
              <a:rPr lang="en-US" sz="24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and its formulation as a </a:t>
            </a:r>
            <a:r>
              <a:rPr lang="en-US" sz="2400" i="1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multi-objective optimization</a:t>
            </a:r>
            <a:r>
              <a:rPr lang="en-US" sz="24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problem with two quality goals:</a:t>
            </a:r>
          </a:p>
          <a:p>
            <a:pPr marL="914400" lvl="1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2000" i="1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maximizing the amount of preserved existing functionality, 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</a:p>
          <a:p>
            <a:pPr marL="914400" lvl="1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2000" i="1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minimizing the cost of changes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0" indent="0">
              <a:lnSpc>
                <a:spcPct val="120000"/>
              </a:lnSpc>
              <a:spcBef>
                <a:spcPts val="1600"/>
              </a:spcBef>
              <a:buNone/>
            </a:pPr>
            <a:r>
              <a:rPr lang="en-US" sz="24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novel approach to the problem with a</a:t>
            </a:r>
            <a:r>
              <a:rPr lang="en-US" sz="24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set of heuristics for efficiently generating optimal redesigns.</a:t>
            </a:r>
          </a:p>
          <a:p>
            <a:pPr marL="0" indent="0">
              <a:lnSpc>
                <a:spcPct val="120000"/>
              </a:lnSpc>
              <a:spcBef>
                <a:spcPts val="1600"/>
              </a:spcBef>
              <a:buNone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Evaluated under three case studies and compared with existing methods.</a:t>
            </a:r>
          </a:p>
        </p:txBody>
      </p:sp>
    </p:spTree>
    <p:extLst>
      <p:ext uri="{BB962C8B-B14F-4D97-AF65-F5344CB8AC3E}">
        <p14:creationId xmlns:p14="http://schemas.microsoft.com/office/powerpoint/2010/main" val="972282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C1636EB7-318E-EF50-5CE9-C3D17520672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118C1D-5DCE-6748-19D7-45DAA04A3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sz="4400" b="1" dirty="0">
                <a:latin typeface="Cambria" panose="02040503050406030204" pitchFamily="18" charset="0"/>
                <a:ea typeface="Cambria" panose="02040503050406030204" pitchFamily="18" charset="0"/>
              </a:rPr>
              <a:t>An Illustration Example: The iVotronic Voting Machine</a:t>
            </a:r>
            <a:endParaRPr lang="en-US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3DD36B57-4381-929D-B0E5-5EB37E2BC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94" y="2310630"/>
            <a:ext cx="3549795" cy="14079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6DC81C-C818-FAC2-AC13-E20F689C3617}"/>
                  </a:ext>
                </a:extLst>
              </p:cNvPr>
              <p:cNvSpPr txBox="1"/>
              <p:nvPr/>
            </p:nvSpPr>
            <p:spPr>
              <a:xfrm>
                <a:off x="838200" y="1850594"/>
                <a:ext cx="39144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The LTS of the voting machine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sz="2000" b="1" dirty="0"/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6DC81C-C818-FAC2-AC13-E20F689C3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50594"/>
                <a:ext cx="3914467" cy="400110"/>
              </a:xfrm>
              <a:prstGeom prst="rect">
                <a:avLst/>
              </a:prstGeom>
              <a:blipFill>
                <a:blip r:embed="rId4"/>
                <a:stretch>
                  <a:fillRect l="-1713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2F12992B-38DF-0561-DE62-0C6928D1A1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475" y="2548520"/>
            <a:ext cx="5658039" cy="18435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656D7C-B238-23AA-C3B9-F53FB7E2B56A}"/>
                  </a:ext>
                </a:extLst>
              </p:cNvPr>
              <p:cNvSpPr txBox="1"/>
              <p:nvPr/>
            </p:nvSpPr>
            <p:spPr>
              <a:xfrm>
                <a:off x="4938366" y="1765661"/>
                <a:ext cx="670122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The environment model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sz="2000" b="1" dirty="0"/>
                  <a:t> (without the voter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omission error</a:t>
                </a:r>
                <a:r>
                  <a:rPr lang="en-US" sz="2000" b="1" dirty="0"/>
                  <a:t>); and the deviated environment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b="1" dirty="0"/>
                  <a:t> (with the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error</a:t>
                </a:r>
                <a:r>
                  <a:rPr lang="en-US" sz="2000" b="1" dirty="0"/>
                  <a:t>).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656D7C-B238-23AA-C3B9-F53FB7E2B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8366" y="1765661"/>
                <a:ext cx="6701223" cy="707886"/>
              </a:xfrm>
              <a:prstGeom prst="rect">
                <a:avLst/>
              </a:prstGeom>
              <a:blipFill>
                <a:blip r:embed="rId6"/>
                <a:stretch>
                  <a:fillRect l="-728" t="-5172" r="-1365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99C3BB-39BE-D35D-21B0-72BE7CC747AD}"/>
                  </a:ext>
                </a:extLst>
              </p:cNvPr>
              <p:cNvSpPr txBox="1"/>
              <p:nvPr/>
            </p:nvSpPr>
            <p:spPr>
              <a:xfrm>
                <a:off x="783061" y="4427288"/>
                <a:ext cx="1079934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0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Safety requirement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𝑷</m:t>
                    </m:r>
                  </m:oMath>
                </a14:m>
                <a:r>
                  <a:rPr lang="en-US" sz="20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: </a:t>
                </a:r>
                <a:r>
                  <a:rPr lang="en-US" sz="2000" i="1" dirty="0"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For each voter, the voting system must record the vote that was selected by that voter.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0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Verification analysis: 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By model checking,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||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𝐸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⊨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, whereas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||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𝐸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′⊭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0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Robustification problem: </a:t>
                </a:r>
                <a:r>
                  <a:rPr lang="en-US" sz="2000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construct a redesign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𝑀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||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⊨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. In addition,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𝑀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′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should </a:t>
                </a:r>
                <a:r>
                  <a:rPr lang="en-US" sz="2000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preserve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as much behavior from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as possible and </a:t>
                </a:r>
                <a:r>
                  <a:rPr lang="en-US" sz="2000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minimize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the cost of changes.</a:t>
                </a:r>
                <a:endParaRPr lang="en-US" sz="2000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99C3BB-39BE-D35D-21B0-72BE7CC74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61" y="4427288"/>
                <a:ext cx="10799340" cy="1938992"/>
              </a:xfrm>
              <a:prstGeom prst="rect">
                <a:avLst/>
              </a:prstGeom>
              <a:blipFill>
                <a:blip r:embed="rId7"/>
                <a:stretch>
                  <a:fillRect l="-564" t="-1572"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148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C1636EB7-318E-EF50-5CE9-C3D17520672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118C1D-5DCE-6748-19D7-45DAA04A3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Design Trade-Offs of Robustification</a:t>
            </a:r>
          </a:p>
        </p:txBody>
      </p:sp>
      <p:pic>
        <p:nvPicPr>
          <p:cNvPr id="9" name="Content Placeholder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7A63379A-5E12-777D-39CB-75BA460A16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74938"/>
            <a:ext cx="4233177" cy="2918791"/>
          </a:xfrm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F5CE9FC8-B477-BE1B-7258-322B3316D2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23" y="1690688"/>
            <a:ext cx="3614530" cy="98578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2CF2A1E-238F-0238-4597-7A6787D9D061}"/>
              </a:ext>
            </a:extLst>
          </p:cNvPr>
          <p:cNvSpPr txBox="1">
            <a:spLocks/>
          </p:cNvSpPr>
          <p:nvPr/>
        </p:nvSpPr>
        <p:spPr>
          <a:xfrm>
            <a:off x="5071376" y="1825624"/>
            <a:ext cx="6282424" cy="2849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AutoNum type="alphaUcParenBoth"/>
            </a:pP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Redesign by disabling all </a:t>
            </a:r>
            <a:r>
              <a:rPr lang="en-US" sz="2000" b="1" i="1" dirty="0">
                <a:latin typeface="Cambria" panose="02040503050406030204" pitchFamily="18" charset="0"/>
                <a:ea typeface="Cambria" panose="02040503050406030204" pitchFamily="18" charset="0"/>
              </a:rPr>
              <a:t>back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transitions: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It might be cheaper to remove the back buttons. However, no voter can ever change their vote.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AutoNum type="alphaUcParenBoth"/>
            </a:pP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Redesign by observing additional events </a:t>
            </a:r>
            <a:r>
              <a:rPr lang="en-US" sz="2000" b="1" i="1" dirty="0">
                <a:latin typeface="Cambria" panose="02040503050406030204" pitchFamily="18" charset="0"/>
                <a:ea typeface="Cambria" panose="02040503050406030204" pitchFamily="18" charset="0"/>
              </a:rPr>
              <a:t>eo.{enter, exit}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It allows the voter to change their vote. However, it might be more costly to monitor the official entering or leaving, potentially requiring additional ID scanners for identification.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836380-D901-F575-4060-24B0136D9CEF}"/>
              </a:ext>
            </a:extLst>
          </p:cNvPr>
          <p:cNvSpPr txBox="1"/>
          <p:nvPr/>
        </p:nvSpPr>
        <p:spPr>
          <a:xfrm>
            <a:off x="2076053" y="2741543"/>
            <a:ext cx="1757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Alternative (A)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2D2A05-E310-08EB-9436-382A3DC77EB3}"/>
              </a:ext>
            </a:extLst>
          </p:cNvPr>
          <p:cNvSpPr txBox="1"/>
          <p:nvPr/>
        </p:nvSpPr>
        <p:spPr>
          <a:xfrm>
            <a:off x="2076052" y="6353442"/>
            <a:ext cx="1757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Alternative (B)</a:t>
            </a:r>
          </a:p>
        </p:txBody>
      </p:sp>
      <p:pic>
        <p:nvPicPr>
          <p:cNvPr id="18" name="Graphic 17" descr="Customer review with solid fill">
            <a:extLst>
              <a:ext uri="{FF2B5EF4-FFF2-40B4-BE49-F238E27FC236}">
                <a16:creationId xmlns:a16="http://schemas.microsoft.com/office/drawing/2014/main" id="{6A58EC1D-CD58-A534-EDF2-C81C7706AE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97273" y="4734340"/>
            <a:ext cx="586408" cy="58640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17E9DFD-3B4A-E084-F1AB-DE5F5C1A5BF1}"/>
              </a:ext>
            </a:extLst>
          </p:cNvPr>
          <p:cNvSpPr txBox="1"/>
          <p:nvPr/>
        </p:nvSpPr>
        <p:spPr>
          <a:xfrm>
            <a:off x="5783681" y="4704378"/>
            <a:ext cx="4493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Hard for developers to manually compare design alternatives.</a:t>
            </a:r>
          </a:p>
        </p:txBody>
      </p:sp>
      <p:pic>
        <p:nvPicPr>
          <p:cNvPr id="22" name="Graphic 21" descr="Research with solid fill">
            <a:extLst>
              <a:ext uri="{FF2B5EF4-FFF2-40B4-BE49-F238E27FC236}">
                <a16:creationId xmlns:a16="http://schemas.microsoft.com/office/drawing/2014/main" id="{C0EC9AFF-F262-E36A-16BA-01047ECB7B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82735" y="5707321"/>
            <a:ext cx="586408" cy="5864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5BABAEA-DCEE-352D-79E4-415A81EA14EE}"/>
              </a:ext>
            </a:extLst>
          </p:cNvPr>
          <p:cNvSpPr txBox="1"/>
          <p:nvPr/>
        </p:nvSpPr>
        <p:spPr>
          <a:xfrm>
            <a:off x="6655007" y="5540473"/>
            <a:ext cx="4327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</a:rPr>
              <a:t>We present an automated approach to generate valid redesigns and search for pareto-optimal solutions. </a:t>
            </a:r>
          </a:p>
        </p:txBody>
      </p:sp>
    </p:spTree>
    <p:extLst>
      <p:ext uri="{BB962C8B-B14F-4D97-AF65-F5344CB8AC3E}">
        <p14:creationId xmlns:p14="http://schemas.microsoft.com/office/powerpoint/2010/main" val="2012277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C1636EB7-318E-EF50-5CE9-C3D17520672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118C1D-5DCE-6748-19D7-45DAA04A3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Approach Overview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6C7443B-5342-42B9-F847-80974E8F47D4}"/>
              </a:ext>
            </a:extLst>
          </p:cNvPr>
          <p:cNvGrpSpPr/>
          <p:nvPr/>
        </p:nvGrpSpPr>
        <p:grpSpPr>
          <a:xfrm>
            <a:off x="709868" y="1817171"/>
            <a:ext cx="11063804" cy="3381096"/>
            <a:chOff x="278856" y="2162073"/>
            <a:chExt cx="11063804" cy="338109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A249740-EA83-04A5-72B6-4010211020D2}"/>
                </a:ext>
              </a:extLst>
            </p:cNvPr>
            <p:cNvGrpSpPr/>
            <p:nvPr/>
          </p:nvGrpSpPr>
          <p:grpSpPr>
            <a:xfrm>
              <a:off x="932302" y="2162073"/>
              <a:ext cx="3600995" cy="972376"/>
              <a:chOff x="76200" y="1119431"/>
              <a:chExt cx="3600995" cy="97237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: Folded Corner 14">
                    <a:extLst>
                      <a:ext uri="{FF2B5EF4-FFF2-40B4-BE49-F238E27FC236}">
                        <a16:creationId xmlns:a16="http://schemas.microsoft.com/office/drawing/2014/main" id="{509FD773-0FE4-BCCB-F0AF-90836E68410D}"/>
                      </a:ext>
                    </a:extLst>
                  </p:cNvPr>
                  <p:cNvSpPr/>
                  <p:nvPr/>
                </p:nvSpPr>
                <p:spPr>
                  <a:xfrm>
                    <a:off x="202096" y="1265204"/>
                    <a:ext cx="1020418" cy="675860"/>
                  </a:xfrm>
                  <a:prstGeom prst="foldedCorner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System (</a:t>
                    </a:r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oMath>
                    </a14:m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6" name="Rectangle: Folded Corner 5">
                    <a:extLst>
                      <a:ext uri="{FF2B5EF4-FFF2-40B4-BE49-F238E27FC236}">
                        <a16:creationId xmlns:a16="http://schemas.microsoft.com/office/drawing/2014/main" id="{95FBB95E-3DD4-B898-26B3-A39D0BB2ECB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2096" y="1265204"/>
                    <a:ext cx="1020418" cy="675860"/>
                  </a:xfrm>
                  <a:prstGeom prst="foldedCorner">
                    <a:avLst/>
                  </a:prstGeom>
                  <a:blipFill>
                    <a:blip r:embed="rId3"/>
                    <a:stretch>
                      <a:fillRect t="-9821" b="-267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tangle: Folded Corner 15">
                    <a:extLst>
                      <a:ext uri="{FF2B5EF4-FFF2-40B4-BE49-F238E27FC236}">
                        <a16:creationId xmlns:a16="http://schemas.microsoft.com/office/drawing/2014/main" id="{4976D444-B93D-3EDB-8DE6-8EA76C1F4553}"/>
                      </a:ext>
                    </a:extLst>
                  </p:cNvPr>
                  <p:cNvSpPr/>
                  <p:nvPr/>
                </p:nvSpPr>
                <p:spPr>
                  <a:xfrm>
                    <a:off x="1354803" y="1271450"/>
                    <a:ext cx="1020418" cy="675860"/>
                  </a:xfrm>
                  <a:prstGeom prst="foldedCorner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Env</a:t>
                    </a:r>
                  </a:p>
                  <a:p>
                    <a:pPr algn="ctr"/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(</a:t>
                    </a:r>
                    <a14:m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oMath>
                    </a14:m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7" name="Rectangle: Folded Corner 6">
                    <a:extLst>
                      <a:ext uri="{FF2B5EF4-FFF2-40B4-BE49-F238E27FC236}">
                        <a16:creationId xmlns:a16="http://schemas.microsoft.com/office/drawing/2014/main" id="{CEA42AA7-C86A-F690-7209-D99DAFAE9AF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54803" y="1271450"/>
                    <a:ext cx="1020418" cy="675860"/>
                  </a:xfrm>
                  <a:prstGeom prst="foldedCorner">
                    <a:avLst/>
                  </a:prstGeom>
                  <a:blipFill>
                    <a:blip r:embed="rId4"/>
                    <a:stretch>
                      <a:fillRect t="-9821" b="-267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: Folded Corner 16">
                    <a:extLst>
                      <a:ext uri="{FF2B5EF4-FFF2-40B4-BE49-F238E27FC236}">
                        <a16:creationId xmlns:a16="http://schemas.microsoft.com/office/drawing/2014/main" id="{A7DB0D97-A05A-445F-8C72-C5DCB55F45A0}"/>
                      </a:ext>
                    </a:extLst>
                  </p:cNvPr>
                  <p:cNvSpPr/>
                  <p:nvPr/>
                </p:nvSpPr>
                <p:spPr>
                  <a:xfrm>
                    <a:off x="2507510" y="1265204"/>
                    <a:ext cx="1020419" cy="675860"/>
                  </a:xfrm>
                  <a:prstGeom prst="foldedCorner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Property (</a:t>
                    </a:r>
                    <a14:m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oMath>
                    </a14:m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8" name="Rectangle: Folded Corner 7">
                    <a:extLst>
                      <a:ext uri="{FF2B5EF4-FFF2-40B4-BE49-F238E27FC236}">
                        <a16:creationId xmlns:a16="http://schemas.microsoft.com/office/drawing/2014/main" id="{F8BE3B9F-3234-D9EC-C3E2-D7AEBD2BB85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7510" y="1265204"/>
                    <a:ext cx="1020419" cy="675860"/>
                  </a:xfrm>
                  <a:prstGeom prst="foldedCorner">
                    <a:avLst/>
                  </a:prstGeom>
                  <a:blipFill>
                    <a:blip r:embed="rId5"/>
                    <a:stretch>
                      <a:fillRect l="-2326" t="-9821" r="-5814" b="-267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44E37892-0198-9B57-0652-AEC3CCD31FE7}"/>
                  </a:ext>
                </a:extLst>
              </p:cNvPr>
              <p:cNvSpPr/>
              <p:nvPr/>
            </p:nvSpPr>
            <p:spPr>
              <a:xfrm>
                <a:off x="76200" y="1119431"/>
                <a:ext cx="3600995" cy="972376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dk1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7CBA13C-7756-0D3E-7F36-03ED58649A28}"/>
                </a:ext>
              </a:extLst>
            </p:cNvPr>
            <p:cNvGrpSpPr/>
            <p:nvPr/>
          </p:nvGrpSpPr>
          <p:grpSpPr>
            <a:xfrm>
              <a:off x="278856" y="4570793"/>
              <a:ext cx="4907886" cy="972376"/>
              <a:chOff x="2254915" y="5395294"/>
              <a:chExt cx="4907886" cy="97237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: Folded Corner 19">
                    <a:extLst>
                      <a:ext uri="{FF2B5EF4-FFF2-40B4-BE49-F238E27FC236}">
                        <a16:creationId xmlns:a16="http://schemas.microsoft.com/office/drawing/2014/main" id="{052C5947-11D7-93E5-66AB-AA81EDCE6B5E}"/>
                      </a:ext>
                    </a:extLst>
                  </p:cNvPr>
                  <p:cNvSpPr/>
                  <p:nvPr/>
                </p:nvSpPr>
                <p:spPr>
                  <a:xfrm>
                    <a:off x="2360546" y="5542726"/>
                    <a:ext cx="1177781" cy="675860"/>
                  </a:xfrm>
                  <a:prstGeom prst="foldedCorner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Intolerable Dev. (</a:t>
                    </a:r>
                    <a14:m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e>
                        </m:acc>
                      </m:oMath>
                    </a14:m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67" name="Rectangle: Folded Corner 66">
                    <a:extLst>
                      <a:ext uri="{FF2B5EF4-FFF2-40B4-BE49-F238E27FC236}">
                        <a16:creationId xmlns:a16="http://schemas.microsoft.com/office/drawing/2014/main" id="{3A87CA6F-A1BD-DB6A-B686-DA3B3968905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60546" y="5542726"/>
                    <a:ext cx="1177781" cy="675860"/>
                  </a:xfrm>
                  <a:prstGeom prst="foldedCorner">
                    <a:avLst/>
                  </a:prstGeom>
                  <a:blipFill>
                    <a:blip r:embed="rId12"/>
                    <a:stretch>
                      <a:fillRect l="-4040" t="-9735" r="-6061" b="-265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: Folded Corner 20">
                    <a:extLst>
                      <a:ext uri="{FF2B5EF4-FFF2-40B4-BE49-F238E27FC236}">
                        <a16:creationId xmlns:a16="http://schemas.microsoft.com/office/drawing/2014/main" id="{044299B5-9248-B778-A794-FEA08BC6CE2A}"/>
                      </a:ext>
                    </a:extLst>
                  </p:cNvPr>
                  <p:cNvSpPr/>
                  <p:nvPr/>
                </p:nvSpPr>
                <p:spPr>
                  <a:xfrm>
                    <a:off x="3690060" y="5542731"/>
                    <a:ext cx="1532781" cy="675856"/>
                  </a:xfrm>
                  <a:prstGeom prst="foldedCorner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Pref. Behaviors (</a:t>
                    </a:r>
                    <a14:m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𝒟</m:t>
                        </m:r>
                      </m:oMath>
                    </a14:m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21" name="Rectangle: Folded Corner 20">
                    <a:extLst>
                      <a:ext uri="{FF2B5EF4-FFF2-40B4-BE49-F238E27FC236}">
                        <a16:creationId xmlns:a16="http://schemas.microsoft.com/office/drawing/2014/main" id="{044299B5-9248-B778-A794-FEA08BC6CE2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90060" y="5542731"/>
                    <a:ext cx="1532781" cy="675856"/>
                  </a:xfrm>
                  <a:prstGeom prst="foldedCorner">
                    <a:avLst/>
                  </a:prstGeom>
                  <a:blipFill>
                    <a:blip r:embed="rId13"/>
                    <a:stretch>
                      <a:fillRect l="-1953" t="-8850" r="-391" b="-26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Rectangle: Folded Corner 21">
                    <a:extLst>
                      <a:ext uri="{FF2B5EF4-FFF2-40B4-BE49-F238E27FC236}">
                        <a16:creationId xmlns:a16="http://schemas.microsoft.com/office/drawing/2014/main" id="{1B76B9F3-BA4F-34D8-75C7-20136F62A424}"/>
                      </a:ext>
                    </a:extLst>
                  </p:cNvPr>
                  <p:cNvSpPr/>
                  <p:nvPr/>
                </p:nvSpPr>
                <p:spPr>
                  <a:xfrm>
                    <a:off x="5323238" y="5542727"/>
                    <a:ext cx="1740171" cy="675856"/>
                  </a:xfrm>
                  <a:prstGeom prst="foldedCorner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Ctrl./Obs. Events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</m:sub>
                        </m:sSub>
                      </m:oMath>
                    </a14:m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22" name="Rectangle: Folded Corner 21">
                    <a:extLst>
                      <a:ext uri="{FF2B5EF4-FFF2-40B4-BE49-F238E27FC236}">
                        <a16:creationId xmlns:a16="http://schemas.microsoft.com/office/drawing/2014/main" id="{1B76B9F3-BA4F-34D8-75C7-20136F62A42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3238" y="5542727"/>
                    <a:ext cx="1740171" cy="675856"/>
                  </a:xfrm>
                  <a:prstGeom prst="foldedCorner">
                    <a:avLst/>
                  </a:prstGeom>
                  <a:blipFill>
                    <a:blip r:embed="rId14"/>
                    <a:stretch>
                      <a:fillRect l="-2414" t="-8850" r="-1034" b="-26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56E0A47C-754E-3241-339A-FAAE19A0A7CC}"/>
                  </a:ext>
                </a:extLst>
              </p:cNvPr>
              <p:cNvSpPr/>
              <p:nvPr/>
            </p:nvSpPr>
            <p:spPr>
              <a:xfrm>
                <a:off x="2254915" y="5395294"/>
                <a:ext cx="4907886" cy="972376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dk1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: Folded Corner 23">
                  <a:extLst>
                    <a:ext uri="{FF2B5EF4-FFF2-40B4-BE49-F238E27FC236}">
                      <a16:creationId xmlns:a16="http://schemas.microsoft.com/office/drawing/2014/main" id="{44FA5BC7-5B86-FDBA-6BD2-2B9A1D25BB5F}"/>
                    </a:ext>
                  </a:extLst>
                </p:cNvPr>
                <p:cNvSpPr/>
                <p:nvPr/>
              </p:nvSpPr>
              <p:spPr>
                <a:xfrm>
                  <a:off x="5328028" y="4718222"/>
                  <a:ext cx="1656525" cy="675860"/>
                </a:xfrm>
                <a:prstGeom prst="foldedCorne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Optimal new designs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’</m:t>
                      </m:r>
                    </m:oMath>
                  </a14:m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" name="Rectangle: Folded Corner 23">
                  <a:extLst>
                    <a:ext uri="{FF2B5EF4-FFF2-40B4-BE49-F238E27FC236}">
                      <a16:creationId xmlns:a16="http://schemas.microsoft.com/office/drawing/2014/main" id="{44FA5BC7-5B86-FDBA-6BD2-2B9A1D25BB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8028" y="4718222"/>
                  <a:ext cx="1656525" cy="675860"/>
                </a:xfrm>
                <a:prstGeom prst="foldedCorner">
                  <a:avLst/>
                </a:prstGeom>
                <a:blipFill>
                  <a:blip r:embed="rId15"/>
                  <a:stretch>
                    <a:fillRect t="-8850" b="-26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876FFB9E-8707-1642-4735-0412F714269C}"/>
                </a:ext>
              </a:extLst>
            </p:cNvPr>
            <p:cNvCxnSpPr>
              <a:cxnSpLocks/>
              <a:stCxn id="23" idx="0"/>
              <a:endCxn id="28" idx="1"/>
            </p:cNvCxnSpPr>
            <p:nvPr/>
          </p:nvCxnSpPr>
          <p:spPr>
            <a:xfrm rot="5400000" flipH="1" flipV="1">
              <a:off x="3600369" y="2840805"/>
              <a:ext cx="862419" cy="2597558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8D4607F-B309-AFA8-E222-F0B1C1B61EA1}"/>
                </a:ext>
              </a:extLst>
            </p:cNvPr>
            <p:cNvGrpSpPr/>
            <p:nvPr/>
          </p:nvGrpSpPr>
          <p:grpSpPr>
            <a:xfrm>
              <a:off x="5186742" y="2961160"/>
              <a:ext cx="6155918" cy="1484765"/>
              <a:chOff x="3677195" y="3087114"/>
              <a:chExt cx="6155918" cy="1484765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6B28540F-03EA-F438-D2D3-AA4C3809DCD8}"/>
                  </a:ext>
                </a:extLst>
              </p:cNvPr>
              <p:cNvSpPr/>
              <p:nvPr/>
            </p:nvSpPr>
            <p:spPr>
              <a:xfrm>
                <a:off x="3677195" y="3087114"/>
                <a:ext cx="6155918" cy="1484765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dk1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endPara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324C94A-7682-C920-5608-E0D684F2EED6}"/>
                  </a:ext>
                </a:extLst>
              </p:cNvPr>
              <p:cNvSpPr/>
              <p:nvPr/>
            </p:nvSpPr>
            <p:spPr>
              <a:xfrm>
                <a:off x="3820810" y="3317692"/>
                <a:ext cx="1656518" cy="10332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Design Optimizer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DB2C2BF-772B-96EB-5BC9-154FFEA0B2B4}"/>
                  </a:ext>
                </a:extLst>
              </p:cNvPr>
              <p:cNvSpPr/>
              <p:nvPr/>
            </p:nvSpPr>
            <p:spPr>
              <a:xfrm>
                <a:off x="7963611" y="3317690"/>
                <a:ext cx="1656518" cy="10332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Supervisory Control Synthesis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16617242-9CF1-8FD1-B473-2E4B2DD0E0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77328" y="3775545"/>
                <a:ext cx="2486283" cy="2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3CB7A484-0712-2086-F3E6-57F3A546F0B3}"/>
                      </a:ext>
                    </a:extLst>
                  </p:cNvPr>
                  <p:cNvSpPr txBox="1"/>
                  <p:nvPr/>
                </p:nvSpPr>
                <p:spPr>
                  <a:xfrm>
                    <a:off x="5475006" y="3147761"/>
                    <a:ext cx="2415757" cy="6692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oMath>
                      </m:oMathPara>
                    </a14:m>
                    <a:endParaRPr lang="en-US" b="0" i="1" dirty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)⊆(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3CB7A484-0712-2086-F3E6-57F3A546F0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75006" y="3147761"/>
                    <a:ext cx="2415757" cy="66928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702827B6-F066-0EA9-08B1-826F1FD84A9F}"/>
                      </a:ext>
                    </a:extLst>
                  </p:cNvPr>
                  <p:cNvSpPr txBox="1"/>
                  <p:nvPr/>
                </p:nvSpPr>
                <p:spPr>
                  <a:xfrm>
                    <a:off x="5504352" y="3981625"/>
                    <a:ext cx="242064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Candidate Solution </a:t>
                    </a:r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oMath>
                    </a14:m>
                    <a:endPara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702827B6-F066-0EA9-08B1-826F1FD84A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04352" y="3981625"/>
                    <a:ext cx="2420643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t="-1000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3" name="Straight Arrow Connector 77">
                <a:extLst>
                  <a:ext uri="{FF2B5EF4-FFF2-40B4-BE49-F238E27FC236}">
                    <a16:creationId xmlns:a16="http://schemas.microsoft.com/office/drawing/2014/main" id="{0E136E98-4116-8754-5391-5B8ED150CC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77328" y="3945358"/>
                <a:ext cx="2486283" cy="2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28BFE14-B360-6F86-C7DD-10C969F9D38C}"/>
                </a:ext>
              </a:extLst>
            </p:cNvPr>
            <p:cNvCxnSpPr>
              <a:stCxn id="28" idx="2"/>
              <a:endCxn id="24" idx="0"/>
            </p:cNvCxnSpPr>
            <p:nvPr/>
          </p:nvCxnSpPr>
          <p:spPr>
            <a:xfrm flipH="1">
              <a:off x="6156291" y="4225010"/>
              <a:ext cx="2325" cy="49321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D8209C6C-51C9-F493-38D8-1A2A741B6BE9}"/>
                </a:ext>
              </a:extLst>
            </p:cNvPr>
            <p:cNvCxnSpPr>
              <a:cxnSpLocks/>
              <a:stCxn id="18" idx="2"/>
              <a:endCxn id="28" idx="1"/>
            </p:cNvCxnSpPr>
            <p:nvPr/>
          </p:nvCxnSpPr>
          <p:spPr>
            <a:xfrm rot="16200000" flipH="1">
              <a:off x="3744616" y="2122632"/>
              <a:ext cx="573925" cy="2597557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2E481A83-46CB-431F-DB2D-493847DF02CF}"/>
              </a:ext>
            </a:extLst>
          </p:cNvPr>
          <p:cNvSpPr/>
          <p:nvPr/>
        </p:nvSpPr>
        <p:spPr>
          <a:xfrm>
            <a:off x="314562" y="5345699"/>
            <a:ext cx="2096414" cy="970723"/>
          </a:xfrm>
          <a:prstGeom prst="wedgeRoundRectCallout">
            <a:avLst>
              <a:gd name="adj1" fmla="val 6624"/>
              <a:gd name="adj2" fmla="val -73973"/>
              <a:gd name="adj3" fmla="val 16667"/>
            </a:avLst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Deviations that the system is not yet robust against.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FBECEE17-A551-BD44-1052-36AC4E271EBD}"/>
              </a:ext>
            </a:extLst>
          </p:cNvPr>
          <p:cNvSpPr/>
          <p:nvPr/>
        </p:nvSpPr>
        <p:spPr>
          <a:xfrm>
            <a:off x="4656476" y="5345699"/>
            <a:ext cx="1851992" cy="970723"/>
          </a:xfrm>
          <a:prstGeom prst="wedgeRoundRectCallout">
            <a:avLst>
              <a:gd name="adj1" fmla="val -38536"/>
              <a:gd name="adj2" fmla="val -82163"/>
              <a:gd name="adj3" fmla="val 16667"/>
            </a:avLst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Metric to quantify the cost of changes.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2243EA1E-33DE-15FD-09AB-42C8A2F7C397}"/>
              </a:ext>
            </a:extLst>
          </p:cNvPr>
          <p:cNvSpPr/>
          <p:nvPr/>
        </p:nvSpPr>
        <p:spPr>
          <a:xfrm>
            <a:off x="2509628" y="5345699"/>
            <a:ext cx="2043754" cy="970723"/>
          </a:xfrm>
          <a:prstGeom prst="wedgeRoundRectCallout">
            <a:avLst>
              <a:gd name="adj1" fmla="val -25074"/>
              <a:gd name="adj2" fmla="val -78750"/>
              <a:gd name="adj3" fmla="val 16667"/>
            </a:avLst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Metric to quantify the preserved behaviors.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9469BDF3-5239-00F0-B01D-8D8B35FD53E9}"/>
              </a:ext>
            </a:extLst>
          </p:cNvPr>
          <p:cNvSpPr/>
          <p:nvPr/>
        </p:nvSpPr>
        <p:spPr>
          <a:xfrm>
            <a:off x="8071697" y="4227543"/>
            <a:ext cx="3722735" cy="848948"/>
          </a:xfrm>
          <a:prstGeom prst="wedgeRoundRectCallout">
            <a:avLst>
              <a:gd name="adj1" fmla="val 23050"/>
              <a:gd name="adj2" fmla="val -79433"/>
              <a:gd name="adj3" fmla="val 16667"/>
            </a:avLst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Leverage supervisory control theory to synthesis valid redesigns.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31A1D2D0-377E-6EA2-04EB-8C3D2A33C808}"/>
                  </a:ext>
                </a:extLst>
              </p:cNvPr>
              <p:cNvSpPr/>
              <p:nvPr/>
            </p:nvSpPr>
            <p:spPr>
              <a:xfrm>
                <a:off x="6508468" y="1340611"/>
                <a:ext cx="3543304" cy="1144712"/>
              </a:xfrm>
              <a:prstGeom prst="wedgeRoundRectCallout">
                <a:avLst>
                  <a:gd name="adj1" fmla="val -47203"/>
                  <a:gd name="adj2" fmla="val 76003"/>
                  <a:gd name="adj3" fmla="val 16667"/>
                </a:avLst>
              </a:prstGeom>
              <a:ln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Search heuristics to efficiently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⟨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that maximize the objective function.</a:t>
                </a:r>
              </a:p>
            </p:txBody>
          </p:sp>
        </mc:Choice>
        <mc:Fallback xmlns="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31A1D2D0-377E-6EA2-04EB-8C3D2A33C8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468" y="1340611"/>
                <a:ext cx="3543304" cy="1144712"/>
              </a:xfrm>
              <a:prstGeom prst="wedgeRoundRectCallout">
                <a:avLst>
                  <a:gd name="adj1" fmla="val -47203"/>
                  <a:gd name="adj2" fmla="val 76003"/>
                  <a:gd name="adj3" fmla="val 16667"/>
                </a:avLst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Speech Bubble: Rectangle with Corners Rounded 36">
            <a:extLst>
              <a:ext uri="{FF2B5EF4-FFF2-40B4-BE49-F238E27FC236}">
                <a16:creationId xmlns:a16="http://schemas.microsoft.com/office/drawing/2014/main" id="{486E8138-D0C5-0A52-E7BA-67BF07684D46}"/>
              </a:ext>
            </a:extLst>
          </p:cNvPr>
          <p:cNvSpPr/>
          <p:nvPr/>
        </p:nvSpPr>
        <p:spPr>
          <a:xfrm>
            <a:off x="6879369" y="5703010"/>
            <a:ext cx="3488148" cy="627771"/>
          </a:xfrm>
          <a:prstGeom prst="wedgeRoundRectCallout">
            <a:avLst>
              <a:gd name="adj1" fmla="val -57683"/>
              <a:gd name="adj2" fmla="val -155606"/>
              <a:gd name="adj3" fmla="val 16667"/>
            </a:avLst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Return </a:t>
            </a:r>
            <a:r>
              <a:rPr lang="en-US" i="1" dirty="0">
                <a:latin typeface="Cambria" panose="02040503050406030204" pitchFamily="18" charset="0"/>
                <a:ea typeface="Cambria" panose="02040503050406030204" pitchFamily="18" charset="0"/>
              </a:rPr>
              <a:t>pareto-optimal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solutions.</a:t>
            </a:r>
          </a:p>
        </p:txBody>
      </p:sp>
    </p:spTree>
    <p:extLst>
      <p:ext uri="{BB962C8B-B14F-4D97-AF65-F5344CB8AC3E}">
        <p14:creationId xmlns:p14="http://schemas.microsoft.com/office/powerpoint/2010/main" val="3249476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C1636EB7-318E-EF50-5CE9-C3D17520672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118C1D-5DCE-6748-19D7-45DAA04A3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Evaluation and Comparison</a:t>
            </a:r>
          </a:p>
        </p:txBody>
      </p:sp>
      <p:pic>
        <p:nvPicPr>
          <p:cNvPr id="4" name="Content Placeholder 3" descr="Qr code&#10;&#10;Description automatically generated">
            <a:extLst>
              <a:ext uri="{FF2B5EF4-FFF2-40B4-BE49-F238E27FC236}">
                <a16:creationId xmlns:a16="http://schemas.microsoft.com/office/drawing/2014/main" id="{DB9DAB1B-3FB0-1EB5-8EF3-4583BB776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2" t="7334" r="7156" b="7889"/>
          <a:stretch/>
        </p:blipFill>
        <p:spPr>
          <a:xfrm>
            <a:off x="11029949" y="5765823"/>
            <a:ext cx="990601" cy="973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750105-5DDB-C1E7-82E6-BBF675B57C50}"/>
              </a:ext>
            </a:extLst>
          </p:cNvPr>
          <p:cNvSpPr txBox="1"/>
          <p:nvPr/>
        </p:nvSpPr>
        <p:spPr>
          <a:xfrm>
            <a:off x="8604801" y="5929656"/>
            <a:ext cx="2425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egoe Print" panose="02000600000000000000" pitchFamily="2" charset="0"/>
              </a:rPr>
              <a:t>Interested?! Find more in our paper!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B6CEF2E-034C-3AF4-07A6-9364B194B1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824769"/>
              </p:ext>
            </p:extLst>
          </p:nvPr>
        </p:nvGraphicFramePr>
        <p:xfrm>
          <a:off x="660538" y="1690688"/>
          <a:ext cx="6928404" cy="3688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72">
                  <a:extLst>
                    <a:ext uri="{9D8B030D-6E8A-4147-A177-3AD203B41FA5}">
                      <a16:colId xmlns:a16="http://schemas.microsoft.com/office/drawing/2014/main" val="2768540860"/>
                    </a:ext>
                  </a:extLst>
                </a:gridCol>
                <a:gridCol w="989772">
                  <a:extLst>
                    <a:ext uri="{9D8B030D-6E8A-4147-A177-3AD203B41FA5}">
                      <a16:colId xmlns:a16="http://schemas.microsoft.com/office/drawing/2014/main" val="1709748134"/>
                    </a:ext>
                  </a:extLst>
                </a:gridCol>
                <a:gridCol w="912743">
                  <a:extLst>
                    <a:ext uri="{9D8B030D-6E8A-4147-A177-3AD203B41FA5}">
                      <a16:colId xmlns:a16="http://schemas.microsoft.com/office/drawing/2014/main" val="3167393576"/>
                    </a:ext>
                  </a:extLst>
                </a:gridCol>
                <a:gridCol w="1066801">
                  <a:extLst>
                    <a:ext uri="{9D8B030D-6E8A-4147-A177-3AD203B41FA5}">
                      <a16:colId xmlns:a16="http://schemas.microsoft.com/office/drawing/2014/main" val="2108200453"/>
                    </a:ext>
                  </a:extLst>
                </a:gridCol>
                <a:gridCol w="907773">
                  <a:extLst>
                    <a:ext uri="{9D8B030D-6E8A-4147-A177-3AD203B41FA5}">
                      <a16:colId xmlns:a16="http://schemas.microsoft.com/office/drawing/2014/main" val="3831564342"/>
                    </a:ext>
                  </a:extLst>
                </a:gridCol>
                <a:gridCol w="1071771">
                  <a:extLst>
                    <a:ext uri="{9D8B030D-6E8A-4147-A177-3AD203B41FA5}">
                      <a16:colId xmlns:a16="http://schemas.microsoft.com/office/drawing/2014/main" val="3464380333"/>
                    </a:ext>
                  </a:extLst>
                </a:gridCol>
                <a:gridCol w="989772">
                  <a:extLst>
                    <a:ext uri="{9D8B030D-6E8A-4147-A177-3AD203B41FA5}">
                      <a16:colId xmlns:a16="http://schemas.microsoft.com/office/drawing/2014/main" val="3611115484"/>
                    </a:ext>
                  </a:extLst>
                </a:gridCol>
              </a:tblGrid>
              <a:tr h="232199">
                <a:tc>
                  <a:txBody>
                    <a:bodyPr/>
                    <a:lstStyle/>
                    <a:p>
                      <a:endParaRPr lang="en-US" sz="16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Vanilla</a:t>
                      </a:r>
                      <a:endParaRPr lang="en-US" sz="1600" b="1" i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OASIS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Ours w/ Heuristics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1385447"/>
                  </a:ext>
                </a:extLst>
              </a:tr>
              <a:tr h="232199">
                <a:tc>
                  <a:txBody>
                    <a:bodyPr/>
                    <a:lstStyle/>
                    <a:p>
                      <a:endParaRPr lang="en-US" sz="16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Solution</a:t>
                      </a:r>
                      <a:endParaRPr lang="en-US" sz="1600" baseline="30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Time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Solution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Time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Solution</a:t>
                      </a:r>
                      <a:r>
                        <a:rPr lang="en-US" sz="1600" baseline="30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*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Time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4222299"/>
                  </a:ext>
                </a:extLst>
              </a:tr>
              <a:tr h="25330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Voting-1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8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0.30s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Wingdings 2" panose="05020102010507070707" pitchFamily="18" charset="2"/>
                        </a:rPr>
                        <a:t></a:t>
                      </a:r>
                      <a:endParaRPr lang="en-US" sz="18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0.45s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8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0.54s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2104628"/>
                  </a:ext>
                </a:extLst>
              </a:tr>
              <a:tr h="25330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Voting-2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8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0.36s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8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3.66s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8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1.14s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344610"/>
                  </a:ext>
                </a:extLst>
              </a:tr>
              <a:tr h="25330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Voting-3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8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0.58s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8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23.00s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8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4.69s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2476629"/>
                  </a:ext>
                </a:extLst>
              </a:tr>
              <a:tr h="25330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Voting-4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8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1.30s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8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4m13s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8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28.31s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6549097"/>
                  </a:ext>
                </a:extLst>
              </a:tr>
              <a:tr h="358852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Therapy Machine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8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0.35s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8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0.37s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8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0.56s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0630296"/>
                  </a:ext>
                </a:extLst>
              </a:tr>
              <a:tr h="358852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Infusion Pump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8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0.42s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Wingdings 2" panose="05020102010507070707" pitchFamily="18" charset="2"/>
                        </a:rPr>
                        <a:t></a:t>
                      </a:r>
                      <a:endParaRPr lang="en-US" sz="18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1.04s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8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1.47s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0530568"/>
                  </a:ext>
                </a:extLst>
              </a:tr>
              <a:tr h="358852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Infusion Pump-2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US" sz="18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0.93s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Wingdings 2" panose="05020102010507070707" pitchFamily="18" charset="2"/>
                        </a:rPr>
                        <a:t></a:t>
                      </a:r>
                      <a:endParaRPr lang="en-US" sz="18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9.01s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mbria" panose="02040503050406030204" pitchFamily="18" charset="0"/>
                          <a:ea typeface="Cambria" panose="020405030504060302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18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12.47s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069457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E1E5A7F-7A09-ED41-1E73-C18245B8D47D}"/>
              </a:ext>
            </a:extLst>
          </p:cNvPr>
          <p:cNvSpPr txBox="1"/>
          <p:nvPr/>
        </p:nvSpPr>
        <p:spPr>
          <a:xfrm>
            <a:off x="660538" y="5396491"/>
            <a:ext cx="69284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sym typeface="Wingdings" panose="05000000000000000000" pitchFamily="2" charset="2"/>
              </a:rPr>
              <a:t>: I</a:t>
            </a:r>
            <a:r>
              <a:rPr lang="en-US" sz="16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t finds one or more solutions and preserve all specified behaviors.</a:t>
            </a:r>
          </a:p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sym typeface="Wingdings 2" panose="05020102010507070707" pitchFamily="18" charset="2"/>
              </a:rPr>
              <a:t>: I</a:t>
            </a:r>
            <a:r>
              <a:rPr lang="en-US" sz="16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t finds solutions but does not preserve all specified behaviors.</a:t>
            </a:r>
          </a:p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sym typeface="Wingdings" panose="05000000000000000000" pitchFamily="2" charset="2"/>
              </a:rPr>
              <a:t>: I</a:t>
            </a:r>
            <a:r>
              <a:rPr lang="en-US" sz="16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t fails to find a solution.</a:t>
            </a:r>
          </a:p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*: Our solutions minimize the cost of changes, whereas other methods have fixed costs.</a:t>
            </a:r>
            <a:endParaRPr lang="en-US" sz="1600" b="0" i="0" u="none" strike="noStrike" baseline="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6DDFAE-7B4E-F373-62E5-E850C24E654B}"/>
              </a:ext>
            </a:extLst>
          </p:cNvPr>
          <p:cNvSpPr txBox="1"/>
          <p:nvPr/>
        </p:nvSpPr>
        <p:spPr>
          <a:xfrm>
            <a:off x="7766604" y="1690688"/>
            <a:ext cx="425394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sym typeface="Wingdings" panose="05000000000000000000" pitchFamily="2" charset="2"/>
              </a:rPr>
              <a:t>Compared to existing methods, our approach can: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sym typeface="Wingdings" panose="05000000000000000000" pitchFamily="2" charset="2"/>
              </a:rPr>
              <a:t>find solutions that optimize against our quality goals,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sym typeface="Wingdings" panose="05000000000000000000" pitchFamily="2" charset="2"/>
              </a:rPr>
              <a:t>with acceptable performance overhead.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D0C81B-DB40-1E38-1644-0F68E53085DA}"/>
              </a:ext>
            </a:extLst>
          </p:cNvPr>
          <p:cNvSpPr txBox="1"/>
          <p:nvPr/>
        </p:nvSpPr>
        <p:spPr>
          <a:xfrm>
            <a:off x="10688425" y="5278311"/>
            <a:ext cx="1330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@eskang09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9AEC39-D3CF-23F2-14A1-B16615C648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093" y="5278311"/>
            <a:ext cx="369332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018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620</Words>
  <Application>Microsoft Office PowerPoint</Application>
  <PresentationFormat>Widescreen</PresentationFormat>
  <Paragraphs>115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Calibri</vt:lpstr>
      <vt:lpstr>Calibri Light</vt:lpstr>
      <vt:lpstr>Cambria</vt:lpstr>
      <vt:lpstr>Cambria Math</vt:lpstr>
      <vt:lpstr>Segoe Print</vt:lpstr>
      <vt:lpstr>Times New Roman</vt:lpstr>
      <vt:lpstr>Office Theme</vt:lpstr>
      <vt:lpstr>Robustification of Behavioral Designs against Environmental Deviations</vt:lpstr>
      <vt:lpstr>Introduction and Contributions</vt:lpstr>
      <vt:lpstr>An Illustration Example: The iVotronic Voting Machine</vt:lpstr>
      <vt:lpstr>Design Trade-Offs of Robustification</vt:lpstr>
      <vt:lpstr>Approach Overview</vt:lpstr>
      <vt:lpstr>Evaluation and Comparison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Robustification of Behavioral Designs against Environmental Deviations</dc:title>
  <dc:creator>Changjian Zhang</dc:creator>
  <cp:lastModifiedBy>Changjian Zhang</cp:lastModifiedBy>
  <cp:revision>33</cp:revision>
  <dcterms:created xsi:type="dcterms:W3CDTF">2023-05-04T21:28:50Z</dcterms:created>
  <dcterms:modified xsi:type="dcterms:W3CDTF">2023-05-04T23:46:15Z</dcterms:modified>
</cp:coreProperties>
</file>